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8"/>
  </p:notesMasterIdLst>
  <p:sldIdLst>
    <p:sldId id="256" r:id="rId2"/>
    <p:sldId id="257" r:id="rId3"/>
    <p:sldId id="258" r:id="rId4"/>
    <p:sldId id="287" r:id="rId5"/>
    <p:sldId id="270" r:id="rId6"/>
    <p:sldId id="271" r:id="rId7"/>
    <p:sldId id="282" r:id="rId8"/>
    <p:sldId id="275" r:id="rId9"/>
    <p:sldId id="284" r:id="rId10"/>
    <p:sldId id="285" r:id="rId11"/>
    <p:sldId id="277" r:id="rId12"/>
    <p:sldId id="286" r:id="rId13"/>
    <p:sldId id="288" r:id="rId14"/>
    <p:sldId id="289" r:id="rId15"/>
    <p:sldId id="290" r:id="rId16"/>
    <p:sldId id="297" r:id="rId17"/>
    <p:sldId id="291" r:id="rId18"/>
    <p:sldId id="292" r:id="rId19"/>
    <p:sldId id="298" r:id="rId20"/>
    <p:sldId id="293" r:id="rId21"/>
    <p:sldId id="294" r:id="rId22"/>
    <p:sldId id="295" r:id="rId23"/>
    <p:sldId id="296" r:id="rId24"/>
    <p:sldId id="299" r:id="rId25"/>
    <p:sldId id="279" r:id="rId26"/>
    <p:sldId id="268"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09AB33-9973-42E0-B4EC-ECC8415A19FD}">
          <p14:sldIdLst>
            <p14:sldId id="256"/>
            <p14:sldId id="257"/>
            <p14:sldId id="258"/>
            <p14:sldId id="287"/>
            <p14:sldId id="270"/>
            <p14:sldId id="271"/>
            <p14:sldId id="282"/>
            <p14:sldId id="275"/>
            <p14:sldId id="284"/>
            <p14:sldId id="285"/>
            <p14:sldId id="277"/>
            <p14:sldId id="286"/>
            <p14:sldId id="288"/>
            <p14:sldId id="289"/>
            <p14:sldId id="290"/>
            <p14:sldId id="297"/>
            <p14:sldId id="291"/>
            <p14:sldId id="292"/>
            <p14:sldId id="298"/>
            <p14:sldId id="293"/>
            <p14:sldId id="294"/>
            <p14:sldId id="295"/>
            <p14:sldId id="296"/>
            <p14:sldId id="299"/>
          </p14:sldIdLst>
        </p14:section>
        <p14:section name="Untitled Section" id="{6CC4969C-3F22-4F3A-A783-801175EF2BD3}">
          <p14:sldIdLst>
            <p14:sldId id="279"/>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BC46B57-10C6-4A93-87AC-4DF6C658E861}" type="datetimeFigureOut">
              <a:rPr lang="en-US" smtClean="0"/>
              <a:t>11/8/2019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ED7FB44-DC5E-430B-9B2F-B1ACA4E21BBB}" type="slidenum">
              <a:rPr lang="en-US" smtClean="0"/>
              <a:t>‹#›</a:t>
            </a:fld>
            <a:endParaRPr lang="en-US"/>
          </a:p>
        </p:txBody>
      </p:sp>
    </p:spTree>
    <p:extLst>
      <p:ext uri="{BB962C8B-B14F-4D97-AF65-F5344CB8AC3E}">
        <p14:creationId xmlns:p14="http://schemas.microsoft.com/office/powerpoint/2010/main" val="1592957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7FB44-DC5E-430B-9B2F-B1ACA4E21BBB}" type="slidenum">
              <a:rPr lang="en-US" smtClean="0"/>
              <a:t>1</a:t>
            </a:fld>
            <a:endParaRPr lang="en-US"/>
          </a:p>
        </p:txBody>
      </p:sp>
    </p:spTree>
    <p:extLst>
      <p:ext uri="{BB962C8B-B14F-4D97-AF65-F5344CB8AC3E}">
        <p14:creationId xmlns:p14="http://schemas.microsoft.com/office/powerpoint/2010/main" val="4279946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7FB44-DC5E-430B-9B2F-B1ACA4E21BBB}" type="slidenum">
              <a:rPr lang="en-US" smtClean="0"/>
              <a:t>11</a:t>
            </a:fld>
            <a:endParaRPr lang="en-US"/>
          </a:p>
        </p:txBody>
      </p:sp>
    </p:spTree>
    <p:extLst>
      <p:ext uri="{BB962C8B-B14F-4D97-AF65-F5344CB8AC3E}">
        <p14:creationId xmlns:p14="http://schemas.microsoft.com/office/powerpoint/2010/main" val="2327941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7FB44-DC5E-430B-9B2F-B1ACA4E21BBB}" type="slidenum">
              <a:rPr lang="en-US" smtClean="0"/>
              <a:t>12</a:t>
            </a:fld>
            <a:endParaRPr lang="en-US"/>
          </a:p>
        </p:txBody>
      </p:sp>
    </p:spTree>
    <p:extLst>
      <p:ext uri="{BB962C8B-B14F-4D97-AF65-F5344CB8AC3E}">
        <p14:creationId xmlns:p14="http://schemas.microsoft.com/office/powerpoint/2010/main" val="1099287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7FB44-DC5E-430B-9B2F-B1ACA4E21BBB}" type="slidenum">
              <a:rPr lang="en-US" smtClean="0"/>
              <a:t>16</a:t>
            </a:fld>
            <a:endParaRPr lang="en-US"/>
          </a:p>
        </p:txBody>
      </p:sp>
    </p:spTree>
    <p:extLst>
      <p:ext uri="{BB962C8B-B14F-4D97-AF65-F5344CB8AC3E}">
        <p14:creationId xmlns:p14="http://schemas.microsoft.com/office/powerpoint/2010/main" val="2164093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7FB44-DC5E-430B-9B2F-B1ACA4E21BBB}" type="slidenum">
              <a:rPr lang="en-US" smtClean="0"/>
              <a:t>19</a:t>
            </a:fld>
            <a:endParaRPr lang="en-US"/>
          </a:p>
        </p:txBody>
      </p:sp>
    </p:spTree>
    <p:extLst>
      <p:ext uri="{BB962C8B-B14F-4D97-AF65-F5344CB8AC3E}">
        <p14:creationId xmlns:p14="http://schemas.microsoft.com/office/powerpoint/2010/main" val="1266621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7FB44-DC5E-430B-9B2F-B1ACA4E21BBB}" type="slidenum">
              <a:rPr lang="en-US" smtClean="0"/>
              <a:t>25</a:t>
            </a:fld>
            <a:endParaRPr lang="en-US"/>
          </a:p>
        </p:txBody>
      </p:sp>
    </p:spTree>
    <p:extLst>
      <p:ext uri="{BB962C8B-B14F-4D97-AF65-F5344CB8AC3E}">
        <p14:creationId xmlns:p14="http://schemas.microsoft.com/office/powerpoint/2010/main" val="3211206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7FB44-DC5E-430B-9B2F-B1ACA4E21BBB}" type="slidenum">
              <a:rPr lang="en-US" smtClean="0"/>
              <a:t>26</a:t>
            </a:fld>
            <a:endParaRPr lang="en-US"/>
          </a:p>
        </p:txBody>
      </p:sp>
    </p:spTree>
    <p:extLst>
      <p:ext uri="{BB962C8B-B14F-4D97-AF65-F5344CB8AC3E}">
        <p14:creationId xmlns:p14="http://schemas.microsoft.com/office/powerpoint/2010/main" val="275731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7FB44-DC5E-430B-9B2F-B1ACA4E21BBB}" type="slidenum">
              <a:rPr lang="en-US" smtClean="0"/>
              <a:t>2</a:t>
            </a:fld>
            <a:endParaRPr lang="en-US"/>
          </a:p>
        </p:txBody>
      </p:sp>
    </p:spTree>
    <p:extLst>
      <p:ext uri="{BB962C8B-B14F-4D97-AF65-F5344CB8AC3E}">
        <p14:creationId xmlns:p14="http://schemas.microsoft.com/office/powerpoint/2010/main" val="54305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7FB44-DC5E-430B-9B2F-B1ACA4E21BBB}" type="slidenum">
              <a:rPr lang="en-US" smtClean="0"/>
              <a:t>3</a:t>
            </a:fld>
            <a:endParaRPr lang="en-US"/>
          </a:p>
        </p:txBody>
      </p:sp>
    </p:spTree>
    <p:extLst>
      <p:ext uri="{BB962C8B-B14F-4D97-AF65-F5344CB8AC3E}">
        <p14:creationId xmlns:p14="http://schemas.microsoft.com/office/powerpoint/2010/main" val="3587202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7FB44-DC5E-430B-9B2F-B1ACA4E21BBB}" type="slidenum">
              <a:rPr lang="en-US" smtClean="0"/>
              <a:t>5</a:t>
            </a:fld>
            <a:endParaRPr lang="en-US"/>
          </a:p>
        </p:txBody>
      </p:sp>
    </p:spTree>
    <p:extLst>
      <p:ext uri="{BB962C8B-B14F-4D97-AF65-F5344CB8AC3E}">
        <p14:creationId xmlns:p14="http://schemas.microsoft.com/office/powerpoint/2010/main" val="63867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7FB44-DC5E-430B-9B2F-B1ACA4E21BBB}" type="slidenum">
              <a:rPr lang="en-US" smtClean="0"/>
              <a:t>6</a:t>
            </a:fld>
            <a:endParaRPr lang="en-US"/>
          </a:p>
        </p:txBody>
      </p:sp>
    </p:spTree>
    <p:extLst>
      <p:ext uri="{BB962C8B-B14F-4D97-AF65-F5344CB8AC3E}">
        <p14:creationId xmlns:p14="http://schemas.microsoft.com/office/powerpoint/2010/main" val="119837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7FB44-DC5E-430B-9B2F-B1ACA4E21BBB}" type="slidenum">
              <a:rPr lang="en-US" smtClean="0"/>
              <a:t>7</a:t>
            </a:fld>
            <a:endParaRPr lang="en-US"/>
          </a:p>
        </p:txBody>
      </p:sp>
    </p:spTree>
    <p:extLst>
      <p:ext uri="{BB962C8B-B14F-4D97-AF65-F5344CB8AC3E}">
        <p14:creationId xmlns:p14="http://schemas.microsoft.com/office/powerpoint/2010/main" val="360843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7FB44-DC5E-430B-9B2F-B1ACA4E21BBB}" type="slidenum">
              <a:rPr lang="en-US" smtClean="0"/>
              <a:t>8</a:t>
            </a:fld>
            <a:endParaRPr lang="en-US"/>
          </a:p>
        </p:txBody>
      </p:sp>
    </p:spTree>
    <p:extLst>
      <p:ext uri="{BB962C8B-B14F-4D97-AF65-F5344CB8AC3E}">
        <p14:creationId xmlns:p14="http://schemas.microsoft.com/office/powerpoint/2010/main" val="80788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7FB44-DC5E-430B-9B2F-B1ACA4E21BBB}" type="slidenum">
              <a:rPr lang="en-US" smtClean="0"/>
              <a:t>9</a:t>
            </a:fld>
            <a:endParaRPr lang="en-US"/>
          </a:p>
        </p:txBody>
      </p:sp>
    </p:spTree>
    <p:extLst>
      <p:ext uri="{BB962C8B-B14F-4D97-AF65-F5344CB8AC3E}">
        <p14:creationId xmlns:p14="http://schemas.microsoft.com/office/powerpoint/2010/main" val="191808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7FB44-DC5E-430B-9B2F-B1ACA4E21BBB}" type="slidenum">
              <a:rPr lang="en-US" smtClean="0"/>
              <a:t>10</a:t>
            </a:fld>
            <a:endParaRPr lang="en-US"/>
          </a:p>
        </p:txBody>
      </p:sp>
    </p:spTree>
    <p:extLst>
      <p:ext uri="{BB962C8B-B14F-4D97-AF65-F5344CB8AC3E}">
        <p14:creationId xmlns:p14="http://schemas.microsoft.com/office/powerpoint/2010/main" val="32978039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11/8/2019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11/8/2019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11/8/2019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 most important elements in </a:t>
            </a:r>
            <a:r>
              <a:rPr lang="en-US" dirty="0" err="1"/>
              <a:t>wc</a:t>
            </a:r>
            <a:r>
              <a:rPr lang="en-US" dirty="0"/>
              <a:t> </a:t>
            </a:r>
          </a:p>
        </p:txBody>
      </p:sp>
      <p:sp>
        <p:nvSpPr>
          <p:cNvPr id="3" name="Subtitle 2"/>
          <p:cNvSpPr>
            <a:spLocks noGrp="1"/>
          </p:cNvSpPr>
          <p:nvPr>
            <p:ph type="subTitle" idx="1"/>
          </p:nvPr>
        </p:nvSpPr>
        <p:spPr>
          <a:xfrm>
            <a:off x="1051560" y="4682418"/>
            <a:ext cx="7891272" cy="2054812"/>
          </a:xfrm>
        </p:spPr>
        <p:txBody>
          <a:bodyPr>
            <a:normAutofit/>
          </a:bodyPr>
          <a:lstStyle/>
          <a:p>
            <a:r>
              <a:rPr lang="en-US" dirty="0"/>
              <a:t>By Matt Fendon, Esq. </a:t>
            </a:r>
          </a:p>
          <a:p>
            <a:r>
              <a:rPr lang="en-US" dirty="0"/>
              <a:t>Board Certified Worker’s Compensation Specialist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517" y="5598357"/>
            <a:ext cx="4149257" cy="811069"/>
          </a:xfrm>
          <a:prstGeom prst="rect">
            <a:avLst/>
          </a:prstGeom>
        </p:spPr>
      </p:pic>
    </p:spTree>
    <p:extLst>
      <p:ext uri="{BB962C8B-B14F-4D97-AF65-F5344CB8AC3E}">
        <p14:creationId xmlns:p14="http://schemas.microsoft.com/office/powerpoint/2010/main" val="2997136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ARISING OUT OF </a:t>
            </a:r>
          </a:p>
        </p:txBody>
      </p:sp>
      <p:sp>
        <p:nvSpPr>
          <p:cNvPr id="3" name="Content Placeholder 2"/>
          <p:cNvSpPr>
            <a:spLocks noGrp="1"/>
          </p:cNvSpPr>
          <p:nvPr>
            <p:ph idx="1"/>
          </p:nvPr>
        </p:nvSpPr>
        <p:spPr/>
        <p:txBody>
          <a:bodyPr>
            <a:normAutofit fontScale="85000" lnSpcReduction="20000"/>
          </a:bodyPr>
          <a:lstStyle/>
          <a:p>
            <a:r>
              <a:rPr lang="en-US" dirty="0"/>
              <a:t>PECULIAR </a:t>
            </a:r>
          </a:p>
          <a:p>
            <a:pPr lvl="1"/>
            <a:r>
              <a:rPr lang="en-US" dirty="0"/>
              <a:t>ONLY AT WORK – DISTINCTIVELY WORK RELATED </a:t>
            </a:r>
          </a:p>
          <a:p>
            <a:r>
              <a:rPr lang="en-US" dirty="0"/>
              <a:t>INCREASED</a:t>
            </a:r>
          </a:p>
          <a:p>
            <a:pPr lvl="1"/>
            <a:r>
              <a:rPr lang="en-US" dirty="0"/>
              <a:t>NOT UNIQUE TO WORK BUT GREATER AT WORK </a:t>
            </a:r>
          </a:p>
          <a:p>
            <a:r>
              <a:rPr lang="en-US" dirty="0"/>
              <a:t>ACTUAL RISK </a:t>
            </a:r>
          </a:p>
          <a:p>
            <a:pPr lvl="1"/>
            <a:r>
              <a:rPr lang="en-US" dirty="0"/>
              <a:t>NOT QUANTIATIVELY GREATER AT WORK BUT RISK OF EMPLOYMENT </a:t>
            </a:r>
          </a:p>
          <a:p>
            <a:pPr lvl="2"/>
            <a:r>
              <a:rPr lang="en-US" dirty="0"/>
              <a:t>EG – WALKING, BENDING, OR SITTING </a:t>
            </a:r>
          </a:p>
          <a:p>
            <a:pPr lvl="1"/>
            <a:r>
              <a:rPr lang="en-US" dirty="0"/>
              <a:t>SUFFICIENT IF THE ORIGIN OF THE RISK IS NOT MIXED AND IN COE </a:t>
            </a:r>
          </a:p>
          <a:p>
            <a:pPr lvl="1"/>
            <a:r>
              <a:rPr lang="en-US" dirty="0"/>
              <a:t>NOT SUFFICIENT IF ORIGIN OF RISK IS MIXED AND OCCURS WITH PERSONAL ACTIVITY (E.G., HERNIATING A DISC USING THE TOILET – </a:t>
            </a:r>
            <a:r>
              <a:rPr lang="en-US" i="1" dirty="0"/>
              <a:t>SACKS V ICA</a:t>
            </a:r>
            <a:r>
              <a:rPr lang="en-US" dirty="0"/>
              <a:t>) </a:t>
            </a:r>
          </a:p>
          <a:p>
            <a:pPr lvl="1"/>
            <a:r>
              <a:rPr lang="en-US" dirty="0"/>
              <a:t>EMPLOYMENT MUST BE A “BUT FOR” </a:t>
            </a:r>
          </a:p>
          <a:p>
            <a:r>
              <a:rPr lang="en-US" dirty="0"/>
              <a:t>POSITIONAL </a:t>
            </a:r>
          </a:p>
          <a:p>
            <a:pPr lvl="1"/>
            <a:r>
              <a:rPr lang="en-US" dirty="0"/>
              <a:t>WORK PLACES PERSON IN RANDOM SCENARIO WHERE HE/SHE INJURED</a:t>
            </a:r>
          </a:p>
          <a:p>
            <a:pPr lvl="1"/>
            <a:r>
              <a:rPr lang="en-US" dirty="0"/>
              <a:t>IS SUFFICIENT FOR RISKS OF NEUTRAL ORIGIN (E.G., UNEXPLAINED FALLS) </a:t>
            </a:r>
          </a:p>
          <a:p>
            <a:pPr lvl="1"/>
            <a:r>
              <a:rPr lang="en-US" dirty="0"/>
              <a:t>EMPLOYMENT MUST BE A “BUT FOR”</a:t>
            </a:r>
          </a:p>
          <a:p>
            <a:pPr lvl="1"/>
            <a:endParaRPr lang="en-US" dirty="0"/>
          </a:p>
          <a:p>
            <a:pPr lvl="1"/>
            <a:endParaRPr lang="en-US" dirty="0"/>
          </a:p>
          <a:p>
            <a:pPr lvl="3"/>
            <a:endParaRPr lang="en-US" dirty="0"/>
          </a:p>
          <a:p>
            <a:pPr lvl="3"/>
            <a:endParaRPr lang="en-US" dirty="0"/>
          </a:p>
          <a:p>
            <a:pPr lvl="2"/>
            <a:endParaRPr lang="en-US" dirty="0"/>
          </a:p>
          <a:p>
            <a:pPr lvl="1"/>
            <a:endParaRPr lang="en-US" dirty="0"/>
          </a:p>
        </p:txBody>
      </p:sp>
    </p:spTree>
    <p:extLst>
      <p:ext uri="{BB962C8B-B14F-4D97-AF65-F5344CB8AC3E}">
        <p14:creationId xmlns:p14="http://schemas.microsoft.com/office/powerpoint/2010/main" val="3837582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 work comp porn!</a:t>
            </a:r>
          </a:p>
        </p:txBody>
      </p:sp>
      <p:pic>
        <p:nvPicPr>
          <p:cNvPr id="5" name="Content Placeholder 4"/>
          <p:cNvPicPr>
            <a:picLocks noGrp="1" noChangeAspect="1"/>
          </p:cNvPicPr>
          <p:nvPr>
            <p:ph idx="1"/>
          </p:nvPr>
        </p:nvPicPr>
        <p:blipFill>
          <a:blip r:embed="rId3"/>
          <a:stretch>
            <a:fillRect/>
          </a:stretch>
        </p:blipFill>
        <p:spPr>
          <a:xfrm>
            <a:off x="4868664" y="2127983"/>
            <a:ext cx="3377829" cy="4051300"/>
          </a:xfrm>
          <a:prstGeom prst="rect">
            <a:avLst/>
          </a:prstGeom>
        </p:spPr>
      </p:pic>
      <p:pic>
        <p:nvPicPr>
          <p:cNvPr id="6" name="Picture 5"/>
          <p:cNvPicPr>
            <a:picLocks noChangeAspect="1"/>
          </p:cNvPicPr>
          <p:nvPr/>
        </p:nvPicPr>
        <p:blipFill>
          <a:blip r:embed="rId4"/>
          <a:stretch>
            <a:fillRect/>
          </a:stretch>
        </p:blipFill>
        <p:spPr>
          <a:xfrm>
            <a:off x="824699" y="2120900"/>
            <a:ext cx="4043965" cy="4051300"/>
          </a:xfrm>
          <a:prstGeom prst="rect">
            <a:avLst/>
          </a:prstGeom>
        </p:spPr>
      </p:pic>
      <p:pic>
        <p:nvPicPr>
          <p:cNvPr id="7" name="Picture 6"/>
          <p:cNvPicPr>
            <a:picLocks noChangeAspect="1"/>
          </p:cNvPicPr>
          <p:nvPr/>
        </p:nvPicPr>
        <p:blipFill>
          <a:blip r:embed="rId5"/>
          <a:stretch>
            <a:fillRect/>
          </a:stretch>
        </p:blipFill>
        <p:spPr>
          <a:xfrm>
            <a:off x="8246493" y="2127983"/>
            <a:ext cx="2881755" cy="4078224"/>
          </a:xfrm>
          <a:prstGeom prst="rect">
            <a:avLst/>
          </a:prstGeom>
        </p:spPr>
      </p:pic>
    </p:spTree>
    <p:extLst>
      <p:ext uri="{BB962C8B-B14F-4D97-AF65-F5344CB8AC3E}">
        <p14:creationId xmlns:p14="http://schemas.microsoft.com/office/powerpoint/2010/main" val="3843368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ARISING OUT OF </a:t>
            </a:r>
          </a:p>
        </p:txBody>
      </p:sp>
      <p:sp>
        <p:nvSpPr>
          <p:cNvPr id="3" name="Content Placeholder 2"/>
          <p:cNvSpPr>
            <a:spLocks noGrp="1"/>
          </p:cNvSpPr>
          <p:nvPr>
            <p:ph idx="1"/>
          </p:nvPr>
        </p:nvSpPr>
        <p:spPr/>
        <p:txBody>
          <a:bodyPr/>
          <a:lstStyle/>
          <a:p>
            <a:r>
              <a:rPr lang="en-US" dirty="0"/>
              <a:t>POSITIONAL RISK CONT’D </a:t>
            </a:r>
          </a:p>
          <a:p>
            <a:pPr lvl="1"/>
            <a:r>
              <a:rPr lang="en-US" i="1" dirty="0"/>
              <a:t>NETHERTON V LIGHTNING DELIVERY CO – </a:t>
            </a:r>
            <a:r>
              <a:rPr lang="en-US" dirty="0"/>
              <a:t>EN ROUTE TO DELIVERY DRIVER STRUCK BY LIGHTNING </a:t>
            </a:r>
          </a:p>
          <a:p>
            <a:pPr lvl="2"/>
            <a:r>
              <a:rPr lang="en-US" dirty="0"/>
              <a:t>THIS IS ALSO NEUTRAL – ACT OF NATURE </a:t>
            </a:r>
          </a:p>
          <a:p>
            <a:pPr lvl="1"/>
            <a:r>
              <a:rPr lang="en-US" i="1" dirty="0"/>
              <a:t>CIRCLE K  V. ICA - </a:t>
            </a:r>
            <a:r>
              <a:rPr lang="en-US" dirty="0"/>
              <a:t>UNEXPLAINED FALLS AND DEATH PRESUMED </a:t>
            </a:r>
          </a:p>
          <a:p>
            <a:pPr lvl="1"/>
            <a:r>
              <a:rPr lang="en-US" i="1" dirty="0"/>
              <a:t>PF CHANGS - </a:t>
            </a:r>
            <a:r>
              <a:rPr lang="en-US" dirty="0"/>
              <a:t>ASSAULTS – FIGHTS BETWEEN EMPLOYEES HAVE TO HAVE SOME TIE TO THE WORKPLACE </a:t>
            </a:r>
          </a:p>
          <a:p>
            <a:pPr lvl="1"/>
            <a:r>
              <a:rPr lang="en-US" i="1" dirty="0"/>
              <a:t>GOODYEAR AIRCRAFT – </a:t>
            </a:r>
            <a:r>
              <a:rPr lang="en-US" dirty="0"/>
              <a:t>HIS OWN POP BOTTLE EXPLODED AS HE WAS PREPARING TO LOWER INTO THE COMPANY COOLER</a:t>
            </a:r>
          </a:p>
          <a:p>
            <a:pPr lvl="2"/>
            <a:r>
              <a:rPr lang="en-US" dirty="0"/>
              <a:t>THE HEAT OF HIS EMPLOYMENT MADE IT NECESSARY TO BRING TO WORK AND LEAVE ON THE SEAT OF HIS TRUCK UNTIL HE COULD RETURN FOR IT</a:t>
            </a:r>
          </a:p>
          <a:p>
            <a:pPr lvl="2"/>
            <a:endParaRPr lang="en-US" dirty="0"/>
          </a:p>
          <a:p>
            <a:pPr lvl="3"/>
            <a:endParaRPr lang="en-US" dirty="0"/>
          </a:p>
          <a:p>
            <a:pPr lvl="3"/>
            <a:endParaRPr lang="en-US" dirty="0"/>
          </a:p>
          <a:p>
            <a:pPr lvl="2"/>
            <a:endParaRPr lang="en-US" dirty="0"/>
          </a:p>
          <a:p>
            <a:pPr lvl="1"/>
            <a:endParaRPr lang="en-US" dirty="0"/>
          </a:p>
        </p:txBody>
      </p:sp>
    </p:spTree>
    <p:extLst>
      <p:ext uri="{BB962C8B-B14F-4D97-AF65-F5344CB8AC3E}">
        <p14:creationId xmlns:p14="http://schemas.microsoft.com/office/powerpoint/2010/main" val="2310741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of employment </a:t>
            </a:r>
          </a:p>
        </p:txBody>
      </p:sp>
      <p:sp>
        <p:nvSpPr>
          <p:cNvPr id="3" name="Content Placeholder 2"/>
          <p:cNvSpPr>
            <a:spLocks noGrp="1"/>
          </p:cNvSpPr>
          <p:nvPr>
            <p:ph idx="1"/>
          </p:nvPr>
        </p:nvSpPr>
        <p:spPr/>
        <p:txBody>
          <a:bodyPr/>
          <a:lstStyle/>
          <a:p>
            <a:r>
              <a:rPr lang="en-US" dirty="0"/>
              <a:t>TIME, PLACE AND CIRCUMSTANCES</a:t>
            </a:r>
          </a:p>
          <a:p>
            <a:r>
              <a:rPr lang="en-US" dirty="0"/>
              <a:t>REMEMBER – INJURY IN TIME, PLACE AND CIRCUMSTANCES OF EMPLOYMENT (COE), WILL ORDINARILY, BUT NOT NECESSARILY, ARISE OUT OF IT, WHILE AN INJURY ARISING OUT OF EMPLOYMENT ALMOST NECESSARILY OCCURS IN THE COE. </a:t>
            </a:r>
          </a:p>
          <a:p>
            <a:r>
              <a:rPr lang="en-US" dirty="0"/>
              <a:t> TELL THEM APART – WHEN ISSUE IS CONDUCT DELIBERATELY UNDERTAKEN </a:t>
            </a:r>
            <a:r>
              <a:rPr lang="en-US" i="1" dirty="0"/>
              <a:t>BY </a:t>
            </a:r>
            <a:r>
              <a:rPr lang="en-US" dirty="0"/>
              <a:t>CLAIMAINT, COE </a:t>
            </a:r>
          </a:p>
          <a:p>
            <a:pPr lvl="1"/>
            <a:r>
              <a:rPr lang="en-US" dirty="0"/>
              <a:t>WHEN ISSUE IS SOURCE OF THE INJURY </a:t>
            </a:r>
            <a:r>
              <a:rPr lang="en-US" i="1" dirty="0"/>
              <a:t>TO</a:t>
            </a:r>
            <a:r>
              <a:rPr lang="en-US" dirty="0"/>
              <a:t> CLAIMANT, ARISING OUT OF </a:t>
            </a:r>
          </a:p>
        </p:txBody>
      </p:sp>
    </p:spTree>
    <p:extLst>
      <p:ext uri="{BB962C8B-B14F-4D97-AF65-F5344CB8AC3E}">
        <p14:creationId xmlns:p14="http://schemas.microsoft.com/office/powerpoint/2010/main" val="3376172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 </a:t>
            </a:r>
          </a:p>
        </p:txBody>
      </p:sp>
      <p:sp>
        <p:nvSpPr>
          <p:cNvPr id="3" name="Content Placeholder 2"/>
          <p:cNvSpPr>
            <a:spLocks noGrp="1"/>
          </p:cNvSpPr>
          <p:nvPr>
            <p:ph idx="1"/>
          </p:nvPr>
        </p:nvSpPr>
        <p:spPr/>
        <p:txBody>
          <a:bodyPr/>
          <a:lstStyle/>
          <a:p>
            <a:r>
              <a:rPr lang="en-US" dirty="0"/>
              <a:t>RULE OF THUMB – INJURED ON EMPLOYER PREMISES DOING REGULAR JOB DUTIES DURING REGULAR WORK HOURS = COE </a:t>
            </a:r>
          </a:p>
          <a:p>
            <a:pPr lvl="1"/>
            <a:r>
              <a:rPr lang="en-US" dirty="0"/>
              <a:t>EMPLOYEE TRAVELING TO OR FROM WORK GENERALLY NOT IN COE </a:t>
            </a:r>
          </a:p>
        </p:txBody>
      </p:sp>
    </p:spTree>
    <p:extLst>
      <p:ext uri="{BB962C8B-B14F-4D97-AF65-F5344CB8AC3E}">
        <p14:creationId xmlns:p14="http://schemas.microsoft.com/office/powerpoint/2010/main" val="3877428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 </a:t>
            </a:r>
          </a:p>
        </p:txBody>
      </p:sp>
      <p:sp>
        <p:nvSpPr>
          <p:cNvPr id="3" name="Content Placeholder 2"/>
          <p:cNvSpPr>
            <a:spLocks noGrp="1"/>
          </p:cNvSpPr>
          <p:nvPr>
            <p:ph idx="1"/>
          </p:nvPr>
        </p:nvSpPr>
        <p:spPr/>
        <p:txBody>
          <a:bodyPr/>
          <a:lstStyle/>
          <a:p>
            <a:r>
              <a:rPr lang="en-US" dirty="0"/>
              <a:t>BUNKHOUSE RULE – EMPLOYEE REQUIRED TO LIVE ON EMPLOYER PREMISES AND INJURED WHILE REASONABLY USING THE PREMISES IS COE EVEN IF OFF DUTY </a:t>
            </a:r>
          </a:p>
          <a:p>
            <a:r>
              <a:rPr lang="en-US" dirty="0"/>
              <a:t>GOING AND COMING RULE </a:t>
            </a:r>
          </a:p>
        </p:txBody>
      </p:sp>
    </p:spTree>
    <p:extLst>
      <p:ext uri="{BB962C8B-B14F-4D97-AF65-F5344CB8AC3E}">
        <p14:creationId xmlns:p14="http://schemas.microsoft.com/office/powerpoint/2010/main" val="119929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 work comp porn!</a:t>
            </a:r>
          </a:p>
        </p:txBody>
      </p:sp>
      <p:pic>
        <p:nvPicPr>
          <p:cNvPr id="5" name="Content Placeholder 4"/>
          <p:cNvPicPr>
            <a:picLocks noGrp="1" noChangeAspect="1"/>
          </p:cNvPicPr>
          <p:nvPr>
            <p:ph idx="1"/>
          </p:nvPr>
        </p:nvPicPr>
        <p:blipFill>
          <a:blip r:embed="rId3"/>
          <a:stretch>
            <a:fillRect/>
          </a:stretch>
        </p:blipFill>
        <p:spPr>
          <a:xfrm>
            <a:off x="454742" y="2093976"/>
            <a:ext cx="3164236" cy="4628795"/>
          </a:xfrm>
          <a:prstGeom prst="rect">
            <a:avLst/>
          </a:prstGeom>
        </p:spPr>
      </p:pic>
      <p:pic>
        <p:nvPicPr>
          <p:cNvPr id="6" name="Picture 5"/>
          <p:cNvPicPr>
            <a:picLocks noChangeAspect="1"/>
          </p:cNvPicPr>
          <p:nvPr/>
        </p:nvPicPr>
        <p:blipFill>
          <a:blip r:embed="rId4"/>
          <a:stretch>
            <a:fillRect/>
          </a:stretch>
        </p:blipFill>
        <p:spPr>
          <a:xfrm>
            <a:off x="3618978" y="2093976"/>
            <a:ext cx="4623501" cy="4628795"/>
          </a:xfrm>
          <a:prstGeom prst="rect">
            <a:avLst/>
          </a:prstGeom>
        </p:spPr>
      </p:pic>
      <p:pic>
        <p:nvPicPr>
          <p:cNvPr id="7" name="Picture 6"/>
          <p:cNvPicPr>
            <a:picLocks noChangeAspect="1"/>
          </p:cNvPicPr>
          <p:nvPr/>
        </p:nvPicPr>
        <p:blipFill>
          <a:blip r:embed="rId5"/>
          <a:stretch>
            <a:fillRect/>
          </a:stretch>
        </p:blipFill>
        <p:spPr>
          <a:xfrm>
            <a:off x="8242478" y="2093976"/>
            <a:ext cx="3949521" cy="2095500"/>
          </a:xfrm>
          <a:prstGeom prst="rect">
            <a:avLst/>
          </a:prstGeom>
        </p:spPr>
      </p:pic>
      <p:pic>
        <p:nvPicPr>
          <p:cNvPr id="8" name="Picture 7"/>
          <p:cNvPicPr>
            <a:picLocks noChangeAspect="1"/>
          </p:cNvPicPr>
          <p:nvPr/>
        </p:nvPicPr>
        <p:blipFill>
          <a:blip r:embed="rId6"/>
          <a:stretch>
            <a:fillRect/>
          </a:stretch>
        </p:blipFill>
        <p:spPr>
          <a:xfrm>
            <a:off x="8242478" y="4189476"/>
            <a:ext cx="3949521" cy="2533295"/>
          </a:xfrm>
          <a:prstGeom prst="rect">
            <a:avLst/>
          </a:prstGeom>
        </p:spPr>
      </p:pic>
    </p:spTree>
    <p:extLst>
      <p:ext uri="{BB962C8B-B14F-4D97-AF65-F5344CB8AC3E}">
        <p14:creationId xmlns:p14="http://schemas.microsoft.com/office/powerpoint/2010/main" val="1777224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	</a:t>
            </a:r>
          </a:p>
        </p:txBody>
      </p:sp>
      <p:sp>
        <p:nvSpPr>
          <p:cNvPr id="3" name="Content Placeholder 2"/>
          <p:cNvSpPr>
            <a:spLocks noGrp="1"/>
          </p:cNvSpPr>
          <p:nvPr>
            <p:ph idx="1"/>
          </p:nvPr>
        </p:nvSpPr>
        <p:spPr/>
        <p:txBody>
          <a:bodyPr/>
          <a:lstStyle/>
          <a:p>
            <a:r>
              <a:rPr lang="en-US" dirty="0"/>
              <a:t>EXCEPTIONS TO GOING AND COMING RULE </a:t>
            </a:r>
          </a:p>
          <a:p>
            <a:pPr lvl="1"/>
            <a:r>
              <a:rPr lang="en-US" dirty="0"/>
              <a:t>ON PREMISES </a:t>
            </a:r>
          </a:p>
          <a:p>
            <a:pPr lvl="1"/>
            <a:r>
              <a:rPr lang="en-US" dirty="0"/>
              <a:t>TRAVEL BETWEEN PREMISES </a:t>
            </a:r>
          </a:p>
          <a:p>
            <a:pPr lvl="1"/>
            <a:r>
              <a:rPr lang="en-US" dirty="0"/>
              <a:t>SPECIAL ERRAND </a:t>
            </a:r>
          </a:p>
          <a:p>
            <a:pPr lvl="1"/>
            <a:r>
              <a:rPr lang="en-US" dirty="0"/>
              <a:t>EMPLOYERS CONVEYANCE </a:t>
            </a:r>
          </a:p>
          <a:p>
            <a:pPr lvl="1"/>
            <a:r>
              <a:rPr lang="en-US" dirty="0"/>
              <a:t>PAYMENT FOR TRAVEL TIME/EXPENSES </a:t>
            </a:r>
          </a:p>
        </p:txBody>
      </p:sp>
    </p:spTree>
    <p:extLst>
      <p:ext uri="{BB962C8B-B14F-4D97-AF65-F5344CB8AC3E}">
        <p14:creationId xmlns:p14="http://schemas.microsoft.com/office/powerpoint/2010/main" val="3397874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 </a:t>
            </a:r>
          </a:p>
        </p:txBody>
      </p:sp>
      <p:sp>
        <p:nvSpPr>
          <p:cNvPr id="3" name="Content Placeholder 2"/>
          <p:cNvSpPr>
            <a:spLocks noGrp="1"/>
          </p:cNvSpPr>
          <p:nvPr>
            <p:ph idx="1"/>
          </p:nvPr>
        </p:nvSpPr>
        <p:spPr/>
        <p:txBody>
          <a:bodyPr/>
          <a:lstStyle/>
          <a:p>
            <a:r>
              <a:rPr lang="en-US" dirty="0"/>
              <a:t>PERSONAL ACTIVITIES </a:t>
            </a:r>
          </a:p>
          <a:p>
            <a:pPr lvl="1"/>
            <a:r>
              <a:rPr lang="en-US" dirty="0"/>
              <a:t>AFTER HOURS USE OF PREMISES</a:t>
            </a:r>
          </a:p>
          <a:p>
            <a:pPr lvl="1"/>
            <a:r>
              <a:rPr lang="en-US" dirty="0"/>
              <a:t>RESCUE OR EMERGENCY </a:t>
            </a:r>
          </a:p>
          <a:p>
            <a:pPr lvl="1"/>
            <a:r>
              <a:rPr lang="en-US" dirty="0"/>
              <a:t>PERSONAL COMFORT RECREATIONAL AND SOCIAL ACTIVITIES </a:t>
            </a:r>
          </a:p>
        </p:txBody>
      </p:sp>
    </p:spTree>
    <p:extLst>
      <p:ext uri="{BB962C8B-B14F-4D97-AF65-F5344CB8AC3E}">
        <p14:creationId xmlns:p14="http://schemas.microsoft.com/office/powerpoint/2010/main" val="273744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 work comp porn!</a:t>
            </a:r>
          </a:p>
        </p:txBody>
      </p:sp>
      <p:pic>
        <p:nvPicPr>
          <p:cNvPr id="5" name="Content Placeholder 4"/>
          <p:cNvPicPr>
            <a:picLocks noGrp="1" noChangeAspect="1"/>
          </p:cNvPicPr>
          <p:nvPr>
            <p:ph idx="1"/>
          </p:nvPr>
        </p:nvPicPr>
        <p:blipFill>
          <a:blip r:embed="rId3"/>
          <a:stretch>
            <a:fillRect/>
          </a:stretch>
        </p:blipFill>
        <p:spPr>
          <a:xfrm>
            <a:off x="515155" y="2059261"/>
            <a:ext cx="5088640" cy="4599115"/>
          </a:xfrm>
          <a:prstGeom prst="rect">
            <a:avLst/>
          </a:prstGeom>
        </p:spPr>
      </p:pic>
      <p:pic>
        <p:nvPicPr>
          <p:cNvPr id="7" name="Picture 6"/>
          <p:cNvPicPr>
            <a:picLocks noChangeAspect="1"/>
          </p:cNvPicPr>
          <p:nvPr/>
        </p:nvPicPr>
        <p:blipFill>
          <a:blip r:embed="rId4"/>
          <a:stretch>
            <a:fillRect/>
          </a:stretch>
        </p:blipFill>
        <p:spPr>
          <a:xfrm>
            <a:off x="5603794" y="2093974"/>
            <a:ext cx="5727967" cy="4564402"/>
          </a:xfrm>
          <a:prstGeom prst="rect">
            <a:avLst/>
          </a:prstGeom>
        </p:spPr>
      </p:pic>
    </p:spTree>
    <p:extLst>
      <p:ext uri="{BB962C8B-B14F-4D97-AF65-F5344CB8AC3E}">
        <p14:creationId xmlns:p14="http://schemas.microsoft.com/office/powerpoint/2010/main" val="40419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COMP PORN </a:t>
            </a:r>
          </a:p>
        </p:txBody>
      </p:sp>
      <p:pic>
        <p:nvPicPr>
          <p:cNvPr id="4" name="Content Placeholder 3"/>
          <p:cNvPicPr>
            <a:picLocks noGrp="1" noChangeAspect="1"/>
          </p:cNvPicPr>
          <p:nvPr>
            <p:ph idx="1"/>
          </p:nvPr>
        </p:nvPicPr>
        <p:blipFill>
          <a:blip r:embed="rId3"/>
          <a:stretch>
            <a:fillRect/>
          </a:stretch>
        </p:blipFill>
        <p:spPr>
          <a:xfrm>
            <a:off x="0" y="1978065"/>
            <a:ext cx="4249127" cy="3983591"/>
          </a:xfrm>
          <a:prstGeom prst="rect">
            <a:avLst/>
          </a:prstGeom>
        </p:spPr>
      </p:pic>
      <p:pic>
        <p:nvPicPr>
          <p:cNvPr id="5" name="Picture 4"/>
          <p:cNvPicPr>
            <a:picLocks noChangeAspect="1"/>
          </p:cNvPicPr>
          <p:nvPr/>
        </p:nvPicPr>
        <p:blipFill>
          <a:blip r:embed="rId4"/>
          <a:stretch>
            <a:fillRect/>
          </a:stretch>
        </p:blipFill>
        <p:spPr>
          <a:xfrm>
            <a:off x="4249127" y="1978065"/>
            <a:ext cx="4082602" cy="3983591"/>
          </a:xfrm>
          <a:prstGeom prst="rect">
            <a:avLst/>
          </a:prstGeom>
        </p:spPr>
      </p:pic>
      <p:pic>
        <p:nvPicPr>
          <p:cNvPr id="6" name="Picture 5"/>
          <p:cNvPicPr>
            <a:picLocks noChangeAspect="1"/>
          </p:cNvPicPr>
          <p:nvPr/>
        </p:nvPicPr>
        <p:blipFill>
          <a:blip r:embed="rId5"/>
          <a:stretch>
            <a:fillRect/>
          </a:stretch>
        </p:blipFill>
        <p:spPr>
          <a:xfrm>
            <a:off x="8331729" y="1978065"/>
            <a:ext cx="3387595" cy="3983591"/>
          </a:xfrm>
          <a:prstGeom prst="rect">
            <a:avLst/>
          </a:prstGeom>
        </p:spPr>
      </p:pic>
    </p:spTree>
    <p:extLst>
      <p:ext uri="{BB962C8B-B14F-4D97-AF65-F5344CB8AC3E}">
        <p14:creationId xmlns:p14="http://schemas.microsoft.com/office/powerpoint/2010/main" val="2097328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 </a:t>
            </a:r>
          </a:p>
        </p:txBody>
      </p:sp>
      <p:sp>
        <p:nvSpPr>
          <p:cNvPr id="3" name="Content Placeholder 2"/>
          <p:cNvSpPr>
            <a:spLocks noGrp="1"/>
          </p:cNvSpPr>
          <p:nvPr>
            <p:ph idx="1"/>
          </p:nvPr>
        </p:nvSpPr>
        <p:spPr/>
        <p:txBody>
          <a:bodyPr/>
          <a:lstStyle/>
          <a:p>
            <a:r>
              <a:rPr lang="en-US" dirty="0"/>
              <a:t>RESCUE OR EMERGENCY </a:t>
            </a:r>
          </a:p>
          <a:p>
            <a:pPr lvl="1"/>
            <a:r>
              <a:rPr lang="en-US" dirty="0"/>
              <a:t>3 TYPES OF CASES </a:t>
            </a:r>
          </a:p>
          <a:p>
            <a:pPr lvl="2"/>
            <a:r>
              <a:rPr lang="en-US" dirty="0"/>
              <a:t>EMPLOYER HAS AN INTEREST</a:t>
            </a:r>
          </a:p>
          <a:p>
            <a:pPr lvl="2"/>
            <a:r>
              <a:rPr lang="en-US" dirty="0"/>
              <a:t>RESCUE OF STRANGERS </a:t>
            </a:r>
          </a:p>
          <a:p>
            <a:pPr lvl="2"/>
            <a:r>
              <a:rPr lang="en-US" dirty="0"/>
              <a:t>PRESSED INTO SERVICE </a:t>
            </a:r>
          </a:p>
        </p:txBody>
      </p:sp>
    </p:spTree>
    <p:extLst>
      <p:ext uri="{BB962C8B-B14F-4D97-AF65-F5344CB8AC3E}">
        <p14:creationId xmlns:p14="http://schemas.microsoft.com/office/powerpoint/2010/main" val="2837420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 		</a:t>
            </a:r>
          </a:p>
        </p:txBody>
      </p:sp>
      <p:sp>
        <p:nvSpPr>
          <p:cNvPr id="3" name="Content Placeholder 2"/>
          <p:cNvSpPr>
            <a:spLocks noGrp="1"/>
          </p:cNvSpPr>
          <p:nvPr>
            <p:ph idx="1"/>
          </p:nvPr>
        </p:nvSpPr>
        <p:spPr/>
        <p:txBody>
          <a:bodyPr/>
          <a:lstStyle/>
          <a:p>
            <a:r>
              <a:rPr lang="en-US" dirty="0"/>
              <a:t>PERSONAL COMFORT	</a:t>
            </a:r>
          </a:p>
          <a:p>
            <a:pPr lvl="1"/>
            <a:r>
              <a:rPr lang="en-US" dirty="0"/>
              <a:t>GENERAL RULE – STAY IN COE WHILE </a:t>
            </a:r>
          </a:p>
          <a:p>
            <a:pPr lvl="2"/>
            <a:r>
              <a:rPr lang="en-US" dirty="0"/>
              <a:t>EATING LUNCH</a:t>
            </a:r>
          </a:p>
          <a:p>
            <a:pPr lvl="2"/>
            <a:r>
              <a:rPr lang="en-US" dirty="0"/>
              <a:t>SLEEPING </a:t>
            </a:r>
          </a:p>
          <a:p>
            <a:pPr lvl="2"/>
            <a:r>
              <a:rPr lang="en-US" dirty="0"/>
              <a:t>MAKING A PERSONAL PHONE CALL DURING BREAK</a:t>
            </a:r>
          </a:p>
          <a:p>
            <a:pPr lvl="2"/>
            <a:r>
              <a:rPr lang="en-US" dirty="0"/>
              <a:t>SMOKING </a:t>
            </a:r>
          </a:p>
          <a:p>
            <a:pPr lvl="2"/>
            <a:r>
              <a:rPr lang="en-US" dirty="0"/>
              <a:t>GOING TO THE BATHROOM </a:t>
            </a:r>
          </a:p>
          <a:p>
            <a:pPr lvl="1"/>
            <a:r>
              <a:rPr lang="en-US" dirty="0"/>
              <a:t>ACTS OF UNSUAL OR UNREASONABLE METHODS OR WHICH DEVIATE GREATLY FROM THE JOB, TAKE OUTSIDE OF COE </a:t>
            </a:r>
          </a:p>
        </p:txBody>
      </p:sp>
    </p:spTree>
    <p:extLst>
      <p:ext uri="{BB962C8B-B14F-4D97-AF65-F5344CB8AC3E}">
        <p14:creationId xmlns:p14="http://schemas.microsoft.com/office/powerpoint/2010/main" val="103207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 	</a:t>
            </a:r>
          </a:p>
        </p:txBody>
      </p:sp>
      <p:sp>
        <p:nvSpPr>
          <p:cNvPr id="3" name="Content Placeholder 2"/>
          <p:cNvSpPr>
            <a:spLocks noGrp="1"/>
          </p:cNvSpPr>
          <p:nvPr>
            <p:ph idx="1"/>
          </p:nvPr>
        </p:nvSpPr>
        <p:spPr/>
        <p:txBody>
          <a:bodyPr/>
          <a:lstStyle/>
          <a:p>
            <a:r>
              <a:rPr lang="en-US" dirty="0"/>
              <a:t>RECREATIONAL AND SOCIAL ACTIVITIES </a:t>
            </a:r>
          </a:p>
          <a:p>
            <a:pPr lvl="1"/>
            <a:r>
              <a:rPr lang="en-US" dirty="0"/>
              <a:t>FOR COE, DEPENDS ON FACTS </a:t>
            </a:r>
          </a:p>
          <a:p>
            <a:pPr lvl="1"/>
            <a:r>
              <a:rPr lang="en-US" dirty="0"/>
              <a:t>NORMAL AND ACCEPTED ACTIVITIES ON EMPLOYER PREMISES DURING WORK TIMES ALMOST ALWAYS COE</a:t>
            </a:r>
          </a:p>
          <a:p>
            <a:pPr lvl="1"/>
            <a:r>
              <a:rPr lang="en-US" dirty="0"/>
              <a:t>OFF PREMISES, COE DEPENDS ON WHETHER EMPLOYER COMPELS AND BENEFITS FROM THE ACTIVITY </a:t>
            </a:r>
          </a:p>
        </p:txBody>
      </p:sp>
    </p:spTree>
    <p:extLst>
      <p:ext uri="{BB962C8B-B14F-4D97-AF65-F5344CB8AC3E}">
        <p14:creationId xmlns:p14="http://schemas.microsoft.com/office/powerpoint/2010/main" val="69635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 	</a:t>
            </a:r>
          </a:p>
        </p:txBody>
      </p:sp>
      <p:sp>
        <p:nvSpPr>
          <p:cNvPr id="3" name="Content Placeholder 2"/>
          <p:cNvSpPr>
            <a:spLocks noGrp="1"/>
          </p:cNvSpPr>
          <p:nvPr>
            <p:ph idx="1"/>
          </p:nvPr>
        </p:nvSpPr>
        <p:spPr/>
        <p:txBody>
          <a:bodyPr/>
          <a:lstStyle/>
          <a:p>
            <a:r>
              <a:rPr lang="en-US" dirty="0"/>
              <a:t>IMPROPER ACTIVITIES </a:t>
            </a:r>
          </a:p>
          <a:p>
            <a:pPr lvl="1"/>
            <a:r>
              <a:rPr lang="en-US" dirty="0"/>
              <a:t>HORSEPLAY </a:t>
            </a:r>
          </a:p>
          <a:p>
            <a:pPr lvl="2"/>
            <a:r>
              <a:rPr lang="en-US" dirty="0"/>
              <a:t>DEPENDS WHETHER PERSON INJURED WAS PARTICIPANT OR NON PARTICIPATING VICTIM </a:t>
            </a:r>
          </a:p>
          <a:p>
            <a:pPr lvl="3"/>
            <a:r>
              <a:rPr lang="en-US" dirty="0"/>
              <a:t>NON PARTAKING VICTIM ALMOST ALWAYS COVERED </a:t>
            </a:r>
          </a:p>
          <a:p>
            <a:pPr lvl="2"/>
            <a:r>
              <a:rPr lang="en-US" dirty="0"/>
              <a:t>PARTICIPANT COULD GET COVERAHE IF THE HORSEPLAY WAS AN “INSUBSTANTIAL DEVIATION” FROM AUTHORIZED ACTIVITIES </a:t>
            </a:r>
          </a:p>
          <a:p>
            <a:pPr lvl="1"/>
            <a:r>
              <a:rPr lang="en-US" dirty="0"/>
              <a:t>INTOXICATION</a:t>
            </a:r>
          </a:p>
          <a:p>
            <a:pPr lvl="2"/>
            <a:r>
              <a:rPr lang="en-US" i="1" dirty="0"/>
              <a:t>GRAMMATICO V ICA – </a:t>
            </a:r>
            <a:r>
              <a:rPr lang="en-US" dirty="0"/>
              <a:t>COVERED </a:t>
            </a:r>
          </a:p>
          <a:p>
            <a:pPr lvl="1"/>
            <a:r>
              <a:rPr lang="en-US" dirty="0"/>
              <a:t>SELF INFLICTED </a:t>
            </a:r>
          </a:p>
          <a:p>
            <a:pPr lvl="2"/>
            <a:r>
              <a:rPr lang="en-US"/>
              <a:t>NO COVERAGE IF CONSEQUENCES OF THE ACT AS WELL AS THE ACT ITSELF ARE INTENDED </a:t>
            </a:r>
          </a:p>
        </p:txBody>
      </p:sp>
    </p:spTree>
    <p:extLst>
      <p:ext uri="{BB962C8B-B14F-4D97-AF65-F5344CB8AC3E}">
        <p14:creationId xmlns:p14="http://schemas.microsoft.com/office/powerpoint/2010/main" val="3191582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a:t>
            </a:r>
          </a:p>
        </p:txBody>
      </p:sp>
      <p:sp>
        <p:nvSpPr>
          <p:cNvPr id="3" name="Content Placeholder 2"/>
          <p:cNvSpPr>
            <a:spLocks noGrp="1"/>
          </p:cNvSpPr>
          <p:nvPr>
            <p:ph idx="1"/>
          </p:nvPr>
        </p:nvSpPr>
        <p:spPr/>
        <p:txBody>
          <a:bodyPr/>
          <a:lstStyle/>
          <a:p>
            <a:r>
              <a:rPr lang="en-US" dirty="0"/>
              <a:t>ILLEGAL CONDUCT</a:t>
            </a:r>
          </a:p>
          <a:p>
            <a:pPr lvl="1"/>
            <a:r>
              <a:rPr lang="en-US" dirty="0"/>
              <a:t>VIOLATION OF A LAW DOES NOT NECESSARILY TAKE ONE OUTSIDE COE </a:t>
            </a:r>
          </a:p>
          <a:p>
            <a:pPr lvl="2"/>
            <a:r>
              <a:rPr lang="en-US" dirty="0"/>
              <a:t>UNLESS SHOW EMPLOYEE INTENDED THE CONSEQUENCES OF THE ILLEGAL ACT. </a:t>
            </a:r>
          </a:p>
        </p:txBody>
      </p:sp>
    </p:spTree>
    <p:extLst>
      <p:ext uri="{BB962C8B-B14F-4D97-AF65-F5344CB8AC3E}">
        <p14:creationId xmlns:p14="http://schemas.microsoft.com/office/powerpoint/2010/main" val="1431998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 work comp porn!</a:t>
            </a:r>
          </a:p>
        </p:txBody>
      </p:sp>
      <p:pic>
        <p:nvPicPr>
          <p:cNvPr id="5" name="Content Placeholder 4"/>
          <p:cNvPicPr>
            <a:picLocks noGrp="1" noChangeAspect="1"/>
          </p:cNvPicPr>
          <p:nvPr>
            <p:ph idx="1"/>
          </p:nvPr>
        </p:nvPicPr>
        <p:blipFill>
          <a:blip r:embed="rId3"/>
          <a:stretch>
            <a:fillRect/>
          </a:stretch>
        </p:blipFill>
        <p:spPr>
          <a:xfrm>
            <a:off x="540914" y="2092436"/>
            <a:ext cx="4881092" cy="4052840"/>
          </a:xfrm>
          <a:prstGeom prst="rect">
            <a:avLst/>
          </a:prstGeom>
        </p:spPr>
      </p:pic>
      <p:pic>
        <p:nvPicPr>
          <p:cNvPr id="6" name="Picture 5"/>
          <p:cNvPicPr>
            <a:picLocks noChangeAspect="1"/>
          </p:cNvPicPr>
          <p:nvPr/>
        </p:nvPicPr>
        <p:blipFill>
          <a:blip r:embed="rId4"/>
          <a:stretch>
            <a:fillRect/>
          </a:stretch>
        </p:blipFill>
        <p:spPr>
          <a:xfrm>
            <a:off x="5422005" y="2092436"/>
            <a:ext cx="5403787" cy="4052840"/>
          </a:xfrm>
          <a:prstGeom prst="rect">
            <a:avLst/>
          </a:prstGeom>
        </p:spPr>
      </p:pic>
    </p:spTree>
    <p:extLst>
      <p:ext uri="{BB962C8B-B14F-4D97-AF65-F5344CB8AC3E}">
        <p14:creationId xmlns:p14="http://schemas.microsoft.com/office/powerpoint/2010/main" val="2844793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Q&amp;a</a:t>
            </a:r>
            <a:r>
              <a:rPr lang="en-US" dirty="0"/>
              <a:t>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938" y="2093976"/>
            <a:ext cx="7516383" cy="1807468"/>
          </a:xfrm>
          <a:prstGeom prst="rect">
            <a:avLst/>
          </a:prstGeom>
        </p:spPr>
      </p:pic>
    </p:spTree>
    <p:extLst>
      <p:ext uri="{BB962C8B-B14F-4D97-AF65-F5344CB8AC3E}">
        <p14:creationId xmlns:p14="http://schemas.microsoft.com/office/powerpoint/2010/main" val="356248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work comp? </a:t>
            </a:r>
          </a:p>
        </p:txBody>
      </p:sp>
      <p:sp>
        <p:nvSpPr>
          <p:cNvPr id="3" name="Content Placeholder 2"/>
          <p:cNvSpPr>
            <a:spLocks noGrp="1"/>
          </p:cNvSpPr>
          <p:nvPr>
            <p:ph idx="1"/>
          </p:nvPr>
        </p:nvSpPr>
        <p:spPr>
          <a:xfrm>
            <a:off x="1069848" y="2093976"/>
            <a:ext cx="10058400" cy="4050792"/>
          </a:xfrm>
        </p:spPr>
        <p:txBody>
          <a:bodyPr/>
          <a:lstStyle/>
          <a:p>
            <a:r>
              <a:rPr lang="en-US" sz="3200" dirty="0"/>
              <a:t>A state governed no fault system where an employee who sustains a personal injury or occupational disease arising out of and in the course of employment by an employer subject to the act is entitled to certain benefits provided by the act unless the employer has some delineated defense and this is the employee’s exclusive remedy against the employer.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517" y="5598357"/>
            <a:ext cx="4149257" cy="811069"/>
          </a:xfrm>
          <a:prstGeom prst="rect">
            <a:avLst/>
          </a:prstGeom>
        </p:spPr>
      </p:pic>
    </p:spTree>
    <p:extLst>
      <p:ext uri="{BB962C8B-B14F-4D97-AF65-F5344CB8AC3E}">
        <p14:creationId xmlns:p14="http://schemas.microsoft.com/office/powerpoint/2010/main" val="775841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ARISING OUT OF AND IN THE COURSE OF EMPLOYMENT (Coe) </a:t>
            </a:r>
          </a:p>
        </p:txBody>
      </p:sp>
      <p:sp>
        <p:nvSpPr>
          <p:cNvPr id="3" name="Content Placeholder 2"/>
          <p:cNvSpPr>
            <a:spLocks noGrp="1"/>
          </p:cNvSpPr>
          <p:nvPr>
            <p:ph idx="1"/>
          </p:nvPr>
        </p:nvSpPr>
        <p:spPr/>
        <p:txBody>
          <a:bodyPr/>
          <a:lstStyle/>
          <a:p>
            <a:r>
              <a:rPr lang="en-US" dirty="0"/>
              <a:t>RULE OF THUMB – INJURY IN TIME, PLACE AND CIRCUMSTANCES OF EMPLOYMENT (COE), WILL ORDINARILY, BUT NOT NECESSARILY, ARISE OUT OF IT, WHILE AN INJURY ARISING OUT OF EMPLOYMENT ALMOST NECESSARILY OCCURS IN THE COE. </a:t>
            </a:r>
          </a:p>
        </p:txBody>
      </p:sp>
    </p:spTree>
    <p:extLst>
      <p:ext uri="{BB962C8B-B14F-4D97-AF65-F5344CB8AC3E}">
        <p14:creationId xmlns:p14="http://schemas.microsoft.com/office/powerpoint/2010/main" val="3771803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Arising out of </a:t>
            </a:r>
          </a:p>
        </p:txBody>
      </p:sp>
      <p:sp>
        <p:nvSpPr>
          <p:cNvPr id="3" name="Content Placeholder 2"/>
          <p:cNvSpPr>
            <a:spLocks noGrp="1"/>
          </p:cNvSpPr>
          <p:nvPr>
            <p:ph idx="1"/>
          </p:nvPr>
        </p:nvSpPr>
        <p:spPr/>
        <p:txBody>
          <a:bodyPr/>
          <a:lstStyle/>
          <a:p>
            <a:r>
              <a:rPr lang="en-US" dirty="0"/>
              <a:t>THE INJURY MUST BE CAUSALLY CONNECTED TO IT</a:t>
            </a:r>
          </a:p>
          <a:p>
            <a:pPr lvl="1"/>
            <a:r>
              <a:rPr lang="en-US" dirty="0"/>
              <a:t>ARISING OUT OF IS THE ORIGIN OR CAUSE OF THE INJURY </a:t>
            </a:r>
          </a:p>
          <a:p>
            <a:pPr lvl="2"/>
            <a:r>
              <a:rPr lang="en-US" dirty="0"/>
              <a:t>DEFINITION – WHETHER THE ACCIDENT WAS “CAUSED, IN WHOLE OR IN PART OR CONTRIBUTED BY A NECESSARY RISK OR DANGER OF THE EMPLOYMENT OR INHERENT NATURE THEREOF”</a:t>
            </a:r>
          </a:p>
          <a:p>
            <a:pPr lvl="3"/>
            <a:r>
              <a:rPr lang="en-US" dirty="0"/>
              <a:t>NOT WHETHER EMPLOYMENT INCREASED THE DANGER OR NOT WHETHER EMPLOYEE EXPOSED TO INJURY MORE THAN OTHERS.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517" y="5598357"/>
            <a:ext cx="4149257" cy="811069"/>
          </a:xfrm>
          <a:prstGeom prst="rect">
            <a:avLst/>
          </a:prstGeom>
        </p:spPr>
      </p:pic>
    </p:spTree>
    <p:extLst>
      <p:ext uri="{BB962C8B-B14F-4D97-AF65-F5344CB8AC3E}">
        <p14:creationId xmlns:p14="http://schemas.microsoft.com/office/powerpoint/2010/main" val="1354776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ARISING OUT OF </a:t>
            </a:r>
          </a:p>
        </p:txBody>
      </p:sp>
      <p:sp>
        <p:nvSpPr>
          <p:cNvPr id="3" name="Content Placeholder 2"/>
          <p:cNvSpPr>
            <a:spLocks noGrp="1"/>
          </p:cNvSpPr>
          <p:nvPr>
            <p:ph idx="1"/>
          </p:nvPr>
        </p:nvSpPr>
        <p:spPr/>
        <p:txBody>
          <a:bodyPr/>
          <a:lstStyle/>
          <a:p>
            <a:r>
              <a:rPr lang="en-US" dirty="0"/>
              <a:t>RISK ANALYSIS </a:t>
            </a:r>
          </a:p>
          <a:p>
            <a:pPr lvl="1"/>
            <a:r>
              <a:rPr lang="en-US" dirty="0"/>
              <a:t>WC law is coverage for</a:t>
            </a:r>
          </a:p>
          <a:p>
            <a:pPr lvl="2"/>
            <a:r>
              <a:rPr lang="en-US" dirty="0"/>
              <a:t>injury or death </a:t>
            </a:r>
          </a:p>
          <a:p>
            <a:pPr lvl="3"/>
            <a:r>
              <a:rPr lang="en-US" dirty="0"/>
              <a:t>Caused in whole/part or </a:t>
            </a:r>
          </a:p>
          <a:p>
            <a:pPr lvl="4"/>
            <a:r>
              <a:rPr lang="en-US" dirty="0"/>
              <a:t>Contributed to by necessary or inherent risk related to employment</a:t>
            </a:r>
          </a:p>
          <a:p>
            <a:pPr lvl="3"/>
            <a:endParaRPr lang="en-US" dirty="0"/>
          </a:p>
          <a:p>
            <a:pPr lvl="3"/>
            <a:endParaRPr lang="en-US" dirty="0"/>
          </a:p>
          <a:p>
            <a:pPr lvl="2"/>
            <a:endParaRPr lang="en-US" dirty="0"/>
          </a:p>
          <a:p>
            <a:pPr lvl="1"/>
            <a:endParaRPr lang="en-US" dirty="0"/>
          </a:p>
        </p:txBody>
      </p:sp>
    </p:spTree>
    <p:extLst>
      <p:ext uri="{BB962C8B-B14F-4D97-AF65-F5344CB8AC3E}">
        <p14:creationId xmlns:p14="http://schemas.microsoft.com/office/powerpoint/2010/main" val="1272742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ARISING OUT OF </a:t>
            </a:r>
          </a:p>
        </p:txBody>
      </p:sp>
      <p:sp>
        <p:nvSpPr>
          <p:cNvPr id="3" name="Content Placeholder 2"/>
          <p:cNvSpPr>
            <a:spLocks noGrp="1"/>
          </p:cNvSpPr>
          <p:nvPr>
            <p:ph idx="1"/>
          </p:nvPr>
        </p:nvSpPr>
        <p:spPr/>
        <p:txBody>
          <a:bodyPr/>
          <a:lstStyle/>
          <a:p>
            <a:r>
              <a:rPr lang="en-US" dirty="0"/>
              <a:t>ORIGIN OF RISK MAY BE</a:t>
            </a:r>
          </a:p>
          <a:p>
            <a:pPr lvl="1"/>
            <a:r>
              <a:rPr lang="en-US" dirty="0"/>
              <a:t>DISTINCTIVELY WORK RELATED </a:t>
            </a:r>
          </a:p>
          <a:p>
            <a:pPr lvl="1"/>
            <a:r>
              <a:rPr lang="en-US" dirty="0"/>
              <a:t>WHOLLY PERSONAL (NEVER WORK RELATED) </a:t>
            </a:r>
          </a:p>
          <a:p>
            <a:pPr lvl="1"/>
            <a:r>
              <a:rPr lang="en-US" dirty="0"/>
              <a:t>MIXED</a:t>
            </a:r>
          </a:p>
          <a:p>
            <a:pPr lvl="2"/>
            <a:r>
              <a:rPr lang="en-US" dirty="0"/>
              <a:t>PART WORK RELATED/PART PERSONAL </a:t>
            </a:r>
          </a:p>
          <a:p>
            <a:pPr lvl="3"/>
            <a:r>
              <a:rPr lang="en-US" dirty="0"/>
              <a:t>E.G., STREET RISKS – IF THE COE INVOLVES CONTINOUS/REPEATED USE OF STREET  </a:t>
            </a:r>
          </a:p>
          <a:p>
            <a:pPr lvl="1"/>
            <a:r>
              <a:rPr lang="en-US" dirty="0"/>
              <a:t>OR NEUTRAL </a:t>
            </a:r>
          </a:p>
          <a:p>
            <a:pPr lvl="2"/>
            <a:r>
              <a:rPr lang="en-US" dirty="0"/>
              <a:t>NEITHER WORK RELATED NOR PERSONAL</a:t>
            </a:r>
          </a:p>
          <a:p>
            <a:pPr lvl="3"/>
            <a:r>
              <a:rPr lang="en-US" dirty="0"/>
              <a:t>EG ACTS OF NATURE, RANDOM ACCIDENTS, UNEXPLAINED ACCIDENTS  </a:t>
            </a:r>
          </a:p>
          <a:p>
            <a:pPr lvl="3"/>
            <a:endParaRPr lang="en-US" dirty="0"/>
          </a:p>
          <a:p>
            <a:pPr lvl="3"/>
            <a:endParaRPr lang="en-US" dirty="0"/>
          </a:p>
          <a:p>
            <a:pPr lvl="3"/>
            <a:endParaRPr lang="en-US" dirty="0"/>
          </a:p>
          <a:p>
            <a:pPr lvl="2"/>
            <a:endParaRPr lang="en-US" dirty="0"/>
          </a:p>
          <a:p>
            <a:pPr lvl="1"/>
            <a:endParaRPr lang="en-US" dirty="0"/>
          </a:p>
        </p:txBody>
      </p:sp>
    </p:spTree>
    <p:extLst>
      <p:ext uri="{BB962C8B-B14F-4D97-AF65-F5344CB8AC3E}">
        <p14:creationId xmlns:p14="http://schemas.microsoft.com/office/powerpoint/2010/main" val="2059856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
            <a:ext cx="10058400" cy="2121408"/>
          </a:xfrm>
        </p:spPr>
        <p:txBody>
          <a:bodyPr/>
          <a:lstStyle/>
          <a:p>
            <a:r>
              <a:rPr lang="en-US" dirty="0"/>
              <a:t>MORE WORK COMP PORN!! </a:t>
            </a:r>
          </a:p>
        </p:txBody>
      </p:sp>
      <p:pic>
        <p:nvPicPr>
          <p:cNvPr id="13" name="Content Placeholder 12"/>
          <p:cNvPicPr>
            <a:picLocks noGrp="1" noChangeAspect="1"/>
          </p:cNvPicPr>
          <p:nvPr>
            <p:ph idx="1"/>
          </p:nvPr>
        </p:nvPicPr>
        <p:blipFill>
          <a:blip r:embed="rId3"/>
          <a:stretch>
            <a:fillRect/>
          </a:stretch>
        </p:blipFill>
        <p:spPr>
          <a:xfrm>
            <a:off x="0" y="1591993"/>
            <a:ext cx="5229186" cy="4976232"/>
          </a:xfrm>
          <a:prstGeom prst="rect">
            <a:avLst/>
          </a:prstGeom>
        </p:spPr>
      </p:pic>
      <p:pic>
        <p:nvPicPr>
          <p:cNvPr id="16" name="Picture 15"/>
          <p:cNvPicPr>
            <a:picLocks noChangeAspect="1"/>
          </p:cNvPicPr>
          <p:nvPr/>
        </p:nvPicPr>
        <p:blipFill>
          <a:blip r:embed="rId4"/>
          <a:stretch>
            <a:fillRect/>
          </a:stretch>
        </p:blipFill>
        <p:spPr>
          <a:xfrm>
            <a:off x="5225967" y="1591993"/>
            <a:ext cx="5902281" cy="5016939"/>
          </a:xfrm>
          <a:prstGeom prst="rect">
            <a:avLst/>
          </a:prstGeom>
        </p:spPr>
      </p:pic>
    </p:spTree>
    <p:extLst>
      <p:ext uri="{BB962C8B-B14F-4D97-AF65-F5344CB8AC3E}">
        <p14:creationId xmlns:p14="http://schemas.microsoft.com/office/powerpoint/2010/main" val="236034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ARISING OUT OF </a:t>
            </a:r>
          </a:p>
        </p:txBody>
      </p:sp>
      <p:sp>
        <p:nvSpPr>
          <p:cNvPr id="3" name="Content Placeholder 2"/>
          <p:cNvSpPr>
            <a:spLocks noGrp="1"/>
          </p:cNvSpPr>
          <p:nvPr>
            <p:ph idx="1"/>
          </p:nvPr>
        </p:nvSpPr>
        <p:spPr/>
        <p:txBody>
          <a:bodyPr/>
          <a:lstStyle/>
          <a:p>
            <a:r>
              <a:rPr lang="en-US" dirty="0"/>
              <a:t>NATURE OF RISK </a:t>
            </a:r>
          </a:p>
          <a:p>
            <a:pPr lvl="1"/>
            <a:r>
              <a:rPr lang="en-US" dirty="0"/>
              <a:t>PECULIAR (STRONGEST) </a:t>
            </a:r>
          </a:p>
          <a:p>
            <a:pPr lvl="1"/>
            <a:r>
              <a:rPr lang="en-US" dirty="0"/>
              <a:t>INCREASED </a:t>
            </a:r>
          </a:p>
          <a:p>
            <a:pPr lvl="1"/>
            <a:r>
              <a:rPr lang="en-US" dirty="0"/>
              <a:t>ACTUAL </a:t>
            </a:r>
          </a:p>
          <a:p>
            <a:pPr lvl="1"/>
            <a:r>
              <a:rPr lang="en-US" dirty="0"/>
              <a:t>OR POSITIONAL (WEAKEST) </a:t>
            </a:r>
          </a:p>
          <a:p>
            <a:pPr lvl="3"/>
            <a:endParaRPr lang="en-US" dirty="0"/>
          </a:p>
          <a:p>
            <a:pPr lvl="3"/>
            <a:endParaRPr lang="en-US" dirty="0"/>
          </a:p>
          <a:p>
            <a:pPr lvl="2"/>
            <a:endParaRPr lang="en-US" dirty="0"/>
          </a:p>
          <a:p>
            <a:pPr lvl="1"/>
            <a:endParaRPr lang="en-US" dirty="0"/>
          </a:p>
        </p:txBody>
      </p:sp>
    </p:spTree>
    <p:extLst>
      <p:ext uri="{BB962C8B-B14F-4D97-AF65-F5344CB8AC3E}">
        <p14:creationId xmlns:p14="http://schemas.microsoft.com/office/powerpoint/2010/main" val="967502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561</TotalTime>
  <Words>894</Words>
  <Application>Microsoft Office PowerPoint</Application>
  <PresentationFormat>Widescreen</PresentationFormat>
  <Paragraphs>150</Paragraphs>
  <Slides>26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Rockwell</vt:lpstr>
      <vt:lpstr>Rockwell Condensed</vt:lpstr>
      <vt:lpstr>Wingdings</vt:lpstr>
      <vt:lpstr>Wood Type</vt:lpstr>
      <vt:lpstr>2 most important elements in wc </vt:lpstr>
      <vt:lpstr>WORK COMP PORN </vt:lpstr>
      <vt:lpstr>What Is work comp? </vt:lpstr>
      <vt:lpstr>ARISING OUT OF AND IN THE COURSE OF EMPLOYMENT (Coe) </vt:lpstr>
      <vt:lpstr>Arising out of </vt:lpstr>
      <vt:lpstr>ARISING OUT OF </vt:lpstr>
      <vt:lpstr>ARISING OUT OF </vt:lpstr>
      <vt:lpstr>MORE WORK COMP PORN!! </vt:lpstr>
      <vt:lpstr>ARISING OUT OF </vt:lpstr>
      <vt:lpstr>ARISING OUT OF </vt:lpstr>
      <vt:lpstr>Mas work comp porn!</vt:lpstr>
      <vt:lpstr>ARISING OUT OF </vt:lpstr>
      <vt:lpstr>Course of employment </vt:lpstr>
      <vt:lpstr>COE </vt:lpstr>
      <vt:lpstr>COE </vt:lpstr>
      <vt:lpstr>Mas work comp porn!</vt:lpstr>
      <vt:lpstr>COE </vt:lpstr>
      <vt:lpstr>COE </vt:lpstr>
      <vt:lpstr>Mas work comp porn!</vt:lpstr>
      <vt:lpstr>COE </vt:lpstr>
      <vt:lpstr>COE   </vt:lpstr>
      <vt:lpstr>COE  </vt:lpstr>
      <vt:lpstr>COE  </vt:lpstr>
      <vt:lpstr>COE</vt:lpstr>
      <vt:lpstr>Mas work comp porn!</vt:lpstr>
      <vt:lpstr>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world worker’s comp lien application</dc:title>
  <dc:creator>Matt Fendon</dc:creator>
  <cp:lastModifiedBy>Rubin, Paul</cp:lastModifiedBy>
  <cp:revision>80</cp:revision>
  <dcterms:created xsi:type="dcterms:W3CDTF">2018-01-06T16:57:12Z</dcterms:created>
  <dcterms:modified xsi:type="dcterms:W3CDTF">2019-11-08T18:10:31Z</dcterms:modified>
</cp:coreProperties>
</file>