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2" r:id="rId3"/>
    <p:sldId id="274" r:id="rId4"/>
    <p:sldId id="283" r:id="rId5"/>
    <p:sldId id="287" r:id="rId6"/>
    <p:sldId id="319" r:id="rId7"/>
    <p:sldId id="320" r:id="rId8"/>
    <p:sldId id="321" r:id="rId9"/>
    <p:sldId id="322" r:id="rId10"/>
    <p:sldId id="323" r:id="rId11"/>
    <p:sldId id="294" r:id="rId12"/>
    <p:sldId id="318" r:id="rId13"/>
    <p:sldId id="324" r:id="rId14"/>
    <p:sldId id="280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81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81" autoAdjust="0"/>
    <p:restoredTop sz="86437" autoAdjust="0"/>
  </p:normalViewPr>
  <p:slideViewPr>
    <p:cSldViewPr>
      <p:cViewPr varScale="1">
        <p:scale>
          <a:sx n="74" d="100"/>
          <a:sy n="74" d="100"/>
        </p:scale>
        <p:origin x="192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7C4449E-9903-480A-B2F4-60D682B416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054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9C786EF4-5A91-4341-82DC-51AA6ADF4763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620250"/>
            <a:ext cx="5850835" cy="3780800"/>
          </a:xfrm>
          <a:prstGeom prst="rect">
            <a:avLst/>
          </a:prstGeom>
        </p:spPr>
        <p:txBody>
          <a:bodyPr vert="horz" lIns="94851" tIns="47425" rIns="94851" bIns="474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FED0F59D-F45F-4966-B759-554C681E79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288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0F59D-F45F-4966-B759-554C681E798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2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457200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28600"/>
            <a:ext cx="21907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28600"/>
            <a:ext cx="64198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28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7811D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E7811D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7811D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E7811D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7811D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E7811D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E7811D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E7811D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E7811D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zcourts.gov/cscommittees/Legal-Services-Task-Forc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zcourts.gov/ACJA-Forum/aft/1120" TargetMode="External"/><Relationship Id="rId2" Type="http://schemas.openxmlformats.org/officeDocument/2006/relationships/hyperlink" Target="https://www.azcourts.gov/Rules-Forum/aft/1118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520750"/>
            <a:ext cx="8991599" cy="1470025"/>
          </a:xfrm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00"/>
                </a:solidFill>
                <a:cs typeface="Arial" panose="020B0604020202020204" pitchFamily="34" charset="0"/>
              </a:rPr>
              <a:t>State Bar Strategic Planning Listening Session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278719"/>
            <a:ext cx="8686800" cy="10668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sz="3600" i="1" dirty="0">
                <a:latin typeface="+mj-lt"/>
              </a:rPr>
              <a:t>Flagstaff, Arizona</a:t>
            </a:r>
          </a:p>
          <a:p>
            <a:pPr eaLnBrk="1" hangingPunct="1">
              <a:spcBef>
                <a:spcPts val="0"/>
              </a:spcBef>
            </a:pPr>
            <a:r>
              <a:rPr lang="en-US" sz="3600" i="1" dirty="0">
                <a:latin typeface="+mj-lt"/>
              </a:rPr>
              <a:t>March 10, 2020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6800" y="38100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  <a:latin typeface="+mj-lt"/>
              </a:rPr>
              <a:t>Brian Y. Furuya, President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B6EBA-01CD-473F-8B7E-1446068E6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533400"/>
          </a:xfrm>
        </p:spPr>
        <p:txBody>
          <a:bodyPr/>
          <a:lstStyle/>
          <a:p>
            <a:pPr algn="ctr"/>
            <a:r>
              <a:rPr lang="en-US" sz="6000" dirty="0"/>
              <a:t>Strategic Planning Input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B3D50-0ACA-414A-9E02-0E8CC4B2D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/>
              <a:t>Other things the Bar can do to ensure you are well equipped to serve your clients?</a:t>
            </a:r>
          </a:p>
        </p:txBody>
      </p:sp>
    </p:spTree>
    <p:extLst>
      <p:ext uri="{BB962C8B-B14F-4D97-AF65-F5344CB8AC3E}">
        <p14:creationId xmlns:p14="http://schemas.microsoft.com/office/powerpoint/2010/main" val="2689290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8BC2B-201F-4FF6-8ECA-302652680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533400"/>
          </a:xfrm>
        </p:spPr>
        <p:txBody>
          <a:bodyPr/>
          <a:lstStyle/>
          <a:p>
            <a:pPr algn="ctr"/>
            <a:r>
              <a:rPr lang="en-US" sz="3600" dirty="0">
                <a:cs typeface="Arial" panose="020B0604020202020204" pitchFamily="34" charset="0"/>
              </a:rPr>
              <a:t>Task Force on Delivery of Legal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5B554-F8BC-4B31-8A4B-183B9EF74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revision of rules/codes to improve delivery of legal services to consumers</a:t>
            </a:r>
          </a:p>
          <a:p>
            <a:r>
              <a:rPr lang="en-US" dirty="0"/>
              <a:t>Report/Recommendations complete October 4, 2019 and approved by Arizona Judicial Council on October 24, 2019</a:t>
            </a:r>
          </a:p>
          <a:p>
            <a:r>
              <a:rPr lang="en-US" dirty="0"/>
              <a:t>10 Recommendations </a:t>
            </a:r>
          </a:p>
          <a:p>
            <a:r>
              <a:rPr lang="en-US" dirty="0"/>
              <a:t>Opportunity to shape – Rule comment period underway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101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4542F-2AA1-46B4-A60C-5DDAD1647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533400"/>
          </a:xfrm>
        </p:spPr>
        <p:txBody>
          <a:bodyPr/>
          <a:lstStyle/>
          <a:p>
            <a:pPr algn="ctr"/>
            <a:r>
              <a:rPr lang="en-US" sz="4000" dirty="0">
                <a:cs typeface="Arial" panose="020B0604020202020204" pitchFamily="34" charset="0"/>
              </a:rPr>
              <a:t>Task Force Recommendations Continued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8484E-7B22-49F3-AA5C-957AD510A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800600"/>
          </a:xfrm>
        </p:spPr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Two recommendations have generated the most discussion:</a:t>
            </a:r>
          </a:p>
          <a:p>
            <a:pPr lvl="1"/>
            <a:r>
              <a:rPr lang="en-US" sz="3200" dirty="0">
                <a:cs typeface="Arial" panose="020B0604020202020204" pitchFamily="34" charset="0"/>
              </a:rPr>
              <a:t>Eliminate ER 5.4 and 5.7…removing barrier to lawyer/non-lawyer co-ownership</a:t>
            </a:r>
          </a:p>
          <a:p>
            <a:pPr lvl="1"/>
            <a:r>
              <a:rPr lang="en-US" sz="3200" dirty="0">
                <a:cs typeface="Arial" panose="020B0604020202020204" pitchFamily="34" charset="0"/>
              </a:rPr>
              <a:t>Develop tier of nonlawyer legal service providers</a:t>
            </a:r>
          </a:p>
          <a:p>
            <a:r>
              <a:rPr lang="en-US" dirty="0">
                <a:cs typeface="Arial" panose="020B0604020202020204" pitchFamily="34" charset="0"/>
              </a:rPr>
              <a:t>Find Report at:</a:t>
            </a:r>
            <a:endParaRPr lang="en-US" u="sng" dirty="0">
              <a:hlinkClick r:id="rId2"/>
            </a:endParaRPr>
          </a:p>
          <a:p>
            <a:pPr lvl="1"/>
            <a:r>
              <a:rPr lang="en-US" sz="3200" u="sng" dirty="0">
                <a:hlinkClick r:id="rId2"/>
              </a:rPr>
              <a:t>https://www.azcourts.gov/cscommittees/Legal-Services-Task-Force</a:t>
            </a:r>
            <a:endParaRPr lang="en-US" sz="3200" dirty="0"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097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4542F-2AA1-46B4-A60C-5DDAD1647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533400"/>
          </a:xfrm>
        </p:spPr>
        <p:txBody>
          <a:bodyPr/>
          <a:lstStyle/>
          <a:p>
            <a:pPr algn="ctr"/>
            <a:r>
              <a:rPr lang="en-US" sz="4000" dirty="0">
                <a:cs typeface="Arial" panose="020B0604020202020204" pitchFamily="34" charset="0"/>
              </a:rPr>
              <a:t>Task Force Recommendations Continued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8484E-7B22-49F3-AA5C-957AD510A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4876800"/>
          </a:xfrm>
        </p:spPr>
        <p:txBody>
          <a:bodyPr/>
          <a:lstStyle/>
          <a:p>
            <a:r>
              <a:rPr lang="en-US" sz="2800" u="sng" dirty="0"/>
              <a:t>Petitions: </a:t>
            </a:r>
          </a:p>
          <a:p>
            <a:pPr lvl="1"/>
            <a:r>
              <a:rPr lang="en-US" u="sng" dirty="0"/>
              <a:t>Rules of Arizona Supreme Court Petition R-20-0034 </a:t>
            </a:r>
          </a:p>
          <a:p>
            <a:pPr lvl="2"/>
            <a:r>
              <a:rPr lang="en-US" sz="2800" dirty="0">
                <a:cs typeface="Arial" panose="020B0604020202020204" pitchFamily="34" charset="0"/>
              </a:rPr>
              <a:t>Find Copy of Petition and Forum at: </a:t>
            </a:r>
            <a:r>
              <a:rPr lang="en-US" sz="2800" dirty="0">
                <a:hlinkClick r:id="rId2"/>
              </a:rPr>
              <a:t>https://www.azcourts.gov/Rules-Forum/aft/1118</a:t>
            </a:r>
            <a:r>
              <a:rPr lang="en-US" sz="2800" dirty="0"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Arizona Code of Judicial Administration Proposed Section 7-209</a:t>
            </a:r>
          </a:p>
          <a:p>
            <a:pPr lvl="2"/>
            <a:r>
              <a:rPr lang="en-US" sz="2800" dirty="0">
                <a:cs typeface="Arial" panose="020B0604020202020204" pitchFamily="34" charset="0"/>
              </a:rPr>
              <a:t>Find Copy of Petition and Form at:</a:t>
            </a:r>
          </a:p>
          <a:p>
            <a:pPr marL="914400" lvl="2" indent="0">
              <a:buNone/>
            </a:pPr>
            <a:r>
              <a:rPr lang="en-US" sz="2800" dirty="0">
                <a:cs typeface="Arial" panose="020B0604020202020204" pitchFamily="34" charset="0"/>
              </a:rPr>
              <a:t>    </a:t>
            </a:r>
            <a:r>
              <a:rPr lang="en-US" sz="2800" dirty="0">
                <a:hlinkClick r:id="rId3"/>
              </a:rPr>
              <a:t>https://www.azcourts.gov/ACJA-Forum/aft/1120</a:t>
            </a:r>
            <a:endParaRPr lang="en-US" sz="2800" dirty="0">
              <a:cs typeface="Arial" panose="020B0604020202020204" pitchFamily="34" charset="0"/>
            </a:endParaRPr>
          </a:p>
          <a:p>
            <a:pPr lvl="1"/>
            <a:r>
              <a:rPr lang="en-US" dirty="0"/>
              <a:t>You will need to register and login to comment.</a:t>
            </a:r>
          </a:p>
          <a:p>
            <a:pPr marL="0" indent="0">
              <a:buNone/>
            </a:pPr>
            <a:r>
              <a:rPr lang="en-US" dirty="0"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dirty="0"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97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524000"/>
            <a:ext cx="5105400" cy="5042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172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latin typeface="+mj-lt"/>
                <a:cs typeface="Arial" panose="020B0604020202020204" pitchFamily="34" charset="0"/>
              </a:rPr>
              <a:t>Mission</a:t>
            </a:r>
          </a:p>
          <a:p>
            <a:r>
              <a:rPr lang="en-US" sz="4000" dirty="0">
                <a:latin typeface="+mj-lt"/>
                <a:cs typeface="Arial" panose="020B0604020202020204" pitchFamily="34" charset="0"/>
              </a:rPr>
              <a:t>Current Strategic Plan</a:t>
            </a:r>
          </a:p>
          <a:p>
            <a:r>
              <a:rPr lang="en-US" sz="4000" dirty="0">
                <a:latin typeface="+mj-lt"/>
                <a:cs typeface="Arial" panose="020B0604020202020204" pitchFamily="34" charset="0"/>
              </a:rPr>
              <a:t>Strategic Planning Input</a:t>
            </a:r>
          </a:p>
          <a:p>
            <a:r>
              <a:rPr lang="en-US" sz="4000" dirty="0">
                <a:cs typeface="Arial" panose="020B0604020202020204" pitchFamily="34" charset="0"/>
              </a:rPr>
              <a:t>Future Delivery of Legal Services</a:t>
            </a:r>
          </a:p>
          <a:p>
            <a:endParaRPr lang="en-US" sz="4000" dirty="0">
              <a:latin typeface="+mj-lt"/>
              <a:cs typeface="Arial" panose="020B0604020202020204" pitchFamily="34" charset="0"/>
            </a:endParaRPr>
          </a:p>
          <a:p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8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33400"/>
          </a:xfrm>
        </p:spPr>
        <p:txBody>
          <a:bodyPr/>
          <a:lstStyle/>
          <a:p>
            <a:pPr algn="ctr"/>
            <a:r>
              <a:rPr lang="en-US" sz="6000" dirty="0">
                <a:cs typeface="Arial" panose="020B0604020202020204" pitchFamily="34" charset="0"/>
              </a:rPr>
              <a:t>Rule 32 – Bar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400" dirty="0">
                <a:latin typeface="+mj-lt"/>
                <a:cs typeface="Arial" panose="020B0604020202020204" pitchFamily="34" charset="0"/>
              </a:rPr>
              <a:t>Mission:  “…exists to serve and protect the public with respect to the provision of legal services and access to justice.”</a:t>
            </a:r>
          </a:p>
        </p:txBody>
      </p:sp>
    </p:spTree>
    <p:extLst>
      <p:ext uri="{BB962C8B-B14F-4D97-AF65-F5344CB8AC3E}">
        <p14:creationId xmlns:p14="http://schemas.microsoft.com/office/powerpoint/2010/main" val="63450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533400"/>
          </a:xfrm>
        </p:spPr>
        <p:txBody>
          <a:bodyPr/>
          <a:lstStyle/>
          <a:p>
            <a:pPr algn="ctr"/>
            <a:r>
              <a:rPr lang="en-US" sz="6000" dirty="0">
                <a:cs typeface="Arial" panose="020B0604020202020204" pitchFamily="34" charset="0"/>
              </a:rPr>
              <a:t>Mission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876800"/>
          </a:xfrm>
        </p:spPr>
        <p:txBody>
          <a:bodyPr/>
          <a:lstStyle/>
          <a:p>
            <a:pPr marL="0" indent="0">
              <a:buNone/>
            </a:pPr>
            <a:endParaRPr lang="en-US" sz="3600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+mj-lt"/>
                <a:cs typeface="Arial" panose="020B0604020202020204" pitchFamily="34" charset="0"/>
              </a:rPr>
              <a:t>“Consistent with these goals, the State Bar of Arizona seeks to improve the administration of justice and the competency, ethics, and professionalism of lawyers practicing in Arizona.”</a:t>
            </a:r>
            <a:br>
              <a:rPr lang="en-US" sz="2800" dirty="0">
                <a:latin typeface="+mj-lt"/>
                <a:cs typeface="Arial" panose="020B0604020202020204" pitchFamily="34" charset="0"/>
              </a:rPr>
            </a:br>
            <a:endParaRPr lang="en-US" sz="28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277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0D8CA-878A-4C22-A5E8-FAF814BBA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533400"/>
          </a:xfrm>
        </p:spPr>
        <p:txBody>
          <a:bodyPr/>
          <a:lstStyle/>
          <a:p>
            <a:pPr algn="ctr"/>
            <a:r>
              <a:rPr lang="en-US" sz="6000" dirty="0">
                <a:cs typeface="Arial" panose="020B0604020202020204" pitchFamily="34" charset="0"/>
              </a:rPr>
              <a:t>Previous Strategic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249E3-2477-4CE0-A1F8-AA1CF1521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>
                <a:latin typeface="+mj-lt"/>
                <a:cs typeface="Arial" panose="020B0604020202020204" pitchFamily="34" charset="0"/>
              </a:rPr>
              <a:t>Goal 1 – Competency</a:t>
            </a:r>
          </a:p>
          <a:p>
            <a:r>
              <a:rPr lang="en-US" sz="4400" dirty="0">
                <a:latin typeface="+mj-lt"/>
                <a:cs typeface="Arial" panose="020B0604020202020204" pitchFamily="34" charset="0"/>
              </a:rPr>
              <a:t>Goal 2 – Ethics</a:t>
            </a:r>
          </a:p>
          <a:p>
            <a:r>
              <a:rPr lang="en-US" sz="4400" dirty="0">
                <a:latin typeface="+mj-lt"/>
                <a:cs typeface="Arial" panose="020B0604020202020204" pitchFamily="34" charset="0"/>
              </a:rPr>
              <a:t>Goal 3 – Professionalism</a:t>
            </a:r>
          </a:p>
          <a:p>
            <a:r>
              <a:rPr lang="en-US" sz="4400" dirty="0">
                <a:latin typeface="+mj-lt"/>
                <a:cs typeface="Arial" panose="020B0604020202020204" pitchFamily="34" charset="0"/>
              </a:rPr>
              <a:t>Goal 4 – Administration of Justice</a:t>
            </a:r>
          </a:p>
          <a:p>
            <a:r>
              <a:rPr lang="en-US" sz="4400" dirty="0">
                <a:latin typeface="+mj-lt"/>
                <a:cs typeface="Arial" panose="020B0604020202020204" pitchFamily="34" charset="0"/>
              </a:rPr>
              <a:t>Goal 5 – Organizational Excellence</a:t>
            </a:r>
          </a:p>
          <a:p>
            <a:endParaRPr lang="en-US" sz="40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08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B6EBA-01CD-473F-8B7E-1446068E6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533400"/>
          </a:xfrm>
        </p:spPr>
        <p:txBody>
          <a:bodyPr/>
          <a:lstStyle/>
          <a:p>
            <a:pPr algn="ctr"/>
            <a:r>
              <a:rPr lang="en-US" sz="6000" dirty="0"/>
              <a:t>Strategic Planning Input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B3D50-0ACA-414A-9E02-0E8CC4B2D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b="1" dirty="0"/>
              <a:t>What are your general impressions of the Bar? Helpful, not helpful?</a:t>
            </a:r>
          </a:p>
        </p:txBody>
      </p:sp>
    </p:spTree>
    <p:extLst>
      <p:ext uri="{BB962C8B-B14F-4D97-AF65-F5344CB8AC3E}">
        <p14:creationId xmlns:p14="http://schemas.microsoft.com/office/powerpoint/2010/main" val="3547166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B6EBA-01CD-473F-8B7E-1446068E6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533400"/>
          </a:xfrm>
        </p:spPr>
        <p:txBody>
          <a:bodyPr/>
          <a:lstStyle/>
          <a:p>
            <a:pPr algn="ctr"/>
            <a:r>
              <a:rPr lang="en-US" sz="6000" dirty="0"/>
              <a:t>Strategic Planning Input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B3D50-0ACA-414A-9E02-0E8CC4B2D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b="1" dirty="0"/>
              <a:t>What is your sense of the purpose/mission of the Bar?</a:t>
            </a:r>
          </a:p>
        </p:txBody>
      </p:sp>
    </p:spTree>
    <p:extLst>
      <p:ext uri="{BB962C8B-B14F-4D97-AF65-F5344CB8AC3E}">
        <p14:creationId xmlns:p14="http://schemas.microsoft.com/office/powerpoint/2010/main" val="2054052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B6EBA-01CD-473F-8B7E-1446068E6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533400"/>
          </a:xfrm>
        </p:spPr>
        <p:txBody>
          <a:bodyPr/>
          <a:lstStyle/>
          <a:p>
            <a:pPr algn="ctr"/>
            <a:r>
              <a:rPr lang="en-US" sz="6000" dirty="0"/>
              <a:t>Strategic Planning Input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B3D50-0ACA-414A-9E02-0E8CC4B2D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b="1" dirty="0"/>
              <a:t>How well is the Bar serving its purpose?</a:t>
            </a:r>
          </a:p>
          <a:p>
            <a:pPr marL="0" indent="0" algn="ctr">
              <a:buNone/>
            </a:pPr>
            <a:r>
              <a:rPr lang="en-US" sz="4400" b="1" dirty="0"/>
              <a:t>What are the most important things the Bar does?</a:t>
            </a:r>
          </a:p>
          <a:p>
            <a:pPr marL="0" indent="0" algn="ctr">
              <a:buNone/>
            </a:pPr>
            <a:r>
              <a:rPr lang="en-US" sz="4400" b="1" dirty="0"/>
              <a:t>What is the best thing the Bar does for you personally?</a:t>
            </a:r>
          </a:p>
        </p:txBody>
      </p:sp>
    </p:spTree>
    <p:extLst>
      <p:ext uri="{BB962C8B-B14F-4D97-AF65-F5344CB8AC3E}">
        <p14:creationId xmlns:p14="http://schemas.microsoft.com/office/powerpoint/2010/main" val="401648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B6EBA-01CD-473F-8B7E-1446068E6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533400"/>
          </a:xfrm>
        </p:spPr>
        <p:txBody>
          <a:bodyPr/>
          <a:lstStyle/>
          <a:p>
            <a:pPr algn="ctr"/>
            <a:r>
              <a:rPr lang="en-US" sz="6000" dirty="0"/>
              <a:t>Strategic Planning Input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B3D50-0ACA-414A-9E02-0E8CC4B2D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/>
              <a:t>What are the most significant challenges you face in your practice?</a:t>
            </a:r>
          </a:p>
        </p:txBody>
      </p:sp>
    </p:spTree>
    <p:extLst>
      <p:ext uri="{BB962C8B-B14F-4D97-AF65-F5344CB8AC3E}">
        <p14:creationId xmlns:p14="http://schemas.microsoft.com/office/powerpoint/2010/main" val="135003220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B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BA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B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2544</TotalTime>
  <Words>396</Words>
  <Application>Microsoft Office PowerPoint</Application>
  <PresentationFormat>On-screen Show (4:3)</PresentationFormat>
  <Paragraphs>60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Garamond</vt:lpstr>
      <vt:lpstr>Blank</vt:lpstr>
      <vt:lpstr>State Bar Strategic Planning Listening Session</vt:lpstr>
      <vt:lpstr>Agenda</vt:lpstr>
      <vt:lpstr>Rule 32 – Bar Mission</vt:lpstr>
      <vt:lpstr>Mission Continued</vt:lpstr>
      <vt:lpstr>Previous Strategic Plan</vt:lpstr>
      <vt:lpstr>Strategic Planning Input </vt:lpstr>
      <vt:lpstr>Strategic Planning Input </vt:lpstr>
      <vt:lpstr>Strategic Planning Input </vt:lpstr>
      <vt:lpstr>Strategic Planning Input </vt:lpstr>
      <vt:lpstr>Strategic Planning Input </vt:lpstr>
      <vt:lpstr>Task Force on Delivery of Legal Services</vt:lpstr>
      <vt:lpstr>Task Force Recommendations Continued</vt:lpstr>
      <vt:lpstr>Task Force Recommendations Continued</vt:lpstr>
      <vt:lpstr>PowerPoint Presentation</vt:lpstr>
    </vt:vector>
  </TitlesOfParts>
  <Company>State Bar of Arizona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Lawyer Regulation System</dc:title>
  <dc:creator>maret</dc:creator>
  <cp:lastModifiedBy>Furuya, Brian</cp:lastModifiedBy>
  <cp:revision>177</cp:revision>
  <cp:lastPrinted>2018-01-11T22:23:04Z</cp:lastPrinted>
  <dcterms:created xsi:type="dcterms:W3CDTF">2011-10-11T17:13:58Z</dcterms:created>
  <dcterms:modified xsi:type="dcterms:W3CDTF">2020-03-09T17:43:46Z</dcterms:modified>
</cp:coreProperties>
</file>